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78" r:id="rId5"/>
    <p:sldId id="262" r:id="rId6"/>
    <p:sldId id="260" r:id="rId7"/>
    <p:sldId id="261" r:id="rId8"/>
    <p:sldId id="263" r:id="rId9"/>
    <p:sldId id="259" r:id="rId10"/>
    <p:sldId id="264" r:id="rId11"/>
    <p:sldId id="273" r:id="rId12"/>
    <p:sldId id="275" r:id="rId13"/>
    <p:sldId id="276" r:id="rId14"/>
    <p:sldId id="279" r:id="rId15"/>
    <p:sldId id="265" r:id="rId16"/>
    <p:sldId id="277" r:id="rId17"/>
    <p:sldId id="266" r:id="rId18"/>
    <p:sldId id="282" r:id="rId19"/>
    <p:sldId id="283" r:id="rId20"/>
    <p:sldId id="269" r:id="rId21"/>
    <p:sldId id="280" r:id="rId22"/>
    <p:sldId id="281" r:id="rId23"/>
    <p:sldId id="271" r:id="rId24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6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E9E46-FC31-4E6E-86BD-D218BB949D9D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3EE19-B895-4FD7-81EE-AFC2FFA988C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9F28E-D419-47D6-9F46-590726761439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35A0E-7AAF-4B42-9732-388D0CA6B27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B1EAD-0A47-4C85-AA6F-E7BB8B64AB01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FCD59-337D-4C80-B28C-A0B62089FE7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30386-E84A-45C9-8DFB-9B5926A69C04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18C48-7AB8-49C6-A9C9-0638481AC24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05987-CA6D-448D-A70E-616BDB5F7874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90BF1-33C0-4706-BD54-65D230E219D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CC8BF-E6F9-4CAE-9FDA-B6072E865902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B328B-BDE9-4F19-A2CC-E869840A4E2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0DB4B-A4CF-449A-9EFB-BB691380DC6F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DEAE7-F6F9-4E5F-A430-733BD1BF9A1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953C1-C64B-426F-B6FD-833429CDE02E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F4DB1-A1B8-4050-93FB-157969EE6EC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0AF35-316A-4058-B973-E4D36ABADE84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72D2B-1B8C-45F6-B190-1A48A60ACEF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9A912-0C44-4C77-A1D3-F662A913F9B1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127B7-2A6B-4FE1-963C-422E9E0F17D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9958-B508-44EC-BEDC-B31A7626CD60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336FF-8EE0-4044-B07A-7E246A053E3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7EB186-B421-442E-A89A-170C7DBCEBEA}" type="datetimeFigureOut">
              <a:rPr lang="pl-PL"/>
              <a:pPr>
                <a:defRPr/>
              </a:pPr>
              <a:t>2012-12-12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71CDEE-B2DE-4880-86C8-60741EBE5ED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ytuł 1"/>
          <p:cNvSpPr>
            <a:spLocks noGrp="1"/>
          </p:cNvSpPr>
          <p:nvPr>
            <p:ph type="ctrTitle"/>
          </p:nvPr>
        </p:nvSpPr>
        <p:spPr>
          <a:xfrm>
            <a:off x="684213" y="2133600"/>
            <a:ext cx="7772400" cy="1470025"/>
          </a:xfrm>
        </p:spPr>
        <p:txBody>
          <a:bodyPr/>
          <a:lstStyle/>
          <a:p>
            <a:r>
              <a:rPr lang="pl-PL" smtClean="0"/>
              <a:t>Notarialne poświadczenie podpisu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Notariusz Agnieszka Stefańska</a:t>
            </a:r>
            <a:endParaRPr lang="pl-PL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60350"/>
            <a:ext cx="73342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100" dirty="0"/>
              <a:t>Dokument w </a:t>
            </a:r>
            <a:r>
              <a:rPr lang="pl-PL" sz="3100" b="1" dirty="0"/>
              <a:t>formie aktu notarialnego</a:t>
            </a:r>
            <a:br>
              <a:rPr lang="pl-PL" sz="3100" b="1" dirty="0"/>
            </a:br>
            <a:r>
              <a:rPr lang="pl-PL" sz="3100" dirty="0"/>
              <a:t> a dokument </a:t>
            </a:r>
            <a:br>
              <a:rPr lang="pl-PL" sz="3100" dirty="0"/>
            </a:br>
            <a:r>
              <a:rPr lang="pl-PL" sz="3100" dirty="0"/>
              <a:t>z </a:t>
            </a:r>
            <a:r>
              <a:rPr lang="pl-PL" sz="3100" b="1" dirty="0"/>
              <a:t>notarialnie poświadczonym podpisem</a:t>
            </a:r>
            <a:r>
              <a:rPr lang="pl-PL" sz="2400" b="1" dirty="0"/>
              <a:t/>
            </a:r>
            <a:br>
              <a:rPr lang="pl-PL" sz="2400" b="1" dirty="0"/>
            </a:br>
            <a:endParaRPr lang="pl-PL" sz="2400" dirty="0"/>
          </a:p>
        </p:txBody>
      </p:sp>
      <p:sp>
        <p:nvSpPr>
          <p:cNvPr id="14338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Font typeface="Arial" charset="0"/>
              <a:buNone/>
            </a:pPr>
            <a:endParaRPr lang="pl-PL" b="1" smtClean="0"/>
          </a:p>
          <a:p>
            <a:pPr marL="0" indent="0" algn="just">
              <a:buFont typeface="Arial" charset="0"/>
              <a:buNone/>
            </a:pPr>
            <a:endParaRPr lang="pl-PL" b="1" smtClean="0"/>
          </a:p>
          <a:p>
            <a:pPr marL="0" indent="0" algn="just">
              <a:buFont typeface="Arial" charset="0"/>
              <a:buNone/>
            </a:pPr>
            <a:r>
              <a:rPr lang="pl-PL" b="1" smtClean="0"/>
              <a:t>art. 91 </a:t>
            </a:r>
            <a:r>
              <a:rPr lang="pl-PL" smtClean="0"/>
              <a:t>i następne ustawy z dnia 14 lutego 1991 Prawo o notariacie (rozdział 3 Akty Notarialne)</a:t>
            </a:r>
          </a:p>
          <a:p>
            <a:pPr marL="0" indent="0" algn="just">
              <a:buFont typeface="Arial" charset="0"/>
              <a:buNone/>
            </a:pPr>
            <a:endParaRPr lang="pl-PL" smtClean="0"/>
          </a:p>
          <a:p>
            <a:pPr marL="0" indent="0" algn="just">
              <a:buFont typeface="Arial" charset="0"/>
              <a:buNone/>
            </a:pPr>
            <a:r>
              <a:rPr lang="pl-PL" smtClean="0"/>
              <a:t>oraz </a:t>
            </a:r>
            <a:r>
              <a:rPr lang="pl-PL" b="1" smtClean="0"/>
              <a:t>art. 96</a:t>
            </a:r>
            <a:r>
              <a:rPr lang="pl-PL" smtClean="0"/>
              <a:t> i następne ustawy Prawo o notariacie (rozdział 4 Poświadczenia)</a:t>
            </a:r>
          </a:p>
          <a:p>
            <a:pPr marL="0" indent="0" algn="just">
              <a:buFont typeface="Arial" charset="0"/>
              <a:buNone/>
            </a:pPr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200" b="1" dirty="0"/>
              <a:t>forma aktu notarialnego (forma </a:t>
            </a:r>
            <a:r>
              <a:rPr lang="pl-PL" sz="3200" b="1" dirty="0" smtClean="0"/>
              <a:t>notarialna)</a:t>
            </a:r>
            <a:r>
              <a:rPr lang="pl-PL" sz="3200" dirty="0"/>
              <a:t/>
            </a:r>
            <a:br>
              <a:rPr lang="pl-PL" sz="3200" dirty="0"/>
            </a:br>
            <a:r>
              <a:rPr lang="pl-PL" sz="3200" b="1" dirty="0"/>
              <a:t>art. 91 </a:t>
            </a:r>
            <a:r>
              <a:rPr lang="pl-PL" sz="3200" dirty="0"/>
              <a:t>ustawy Prawo o notariacie 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Notariusz sporządza akt notarialny, jeżeli wymaga tego przepis prawa lub taka jest wola stron, jest to dokument najczęściej </a:t>
            </a:r>
            <a:r>
              <a:rPr lang="pl-PL" b="1" dirty="0"/>
              <a:t>s</a:t>
            </a:r>
            <a:r>
              <a:rPr lang="pl-PL" b="1" dirty="0" smtClean="0"/>
              <a:t>twierdzający dokonanie czynności prawnej </a:t>
            </a:r>
            <a:r>
              <a:rPr lang="pl-PL" dirty="0" smtClean="0"/>
              <a:t>np. dokumentujący zawarcie umowy 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Z oryginału aktu Notariusz wydaje </a:t>
            </a:r>
            <a:r>
              <a:rPr lang="pl-PL" b="1" dirty="0" smtClean="0"/>
              <a:t>wypisy,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oryginał przechowuje Notariusz, następnie Sąd.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 smtClean="0"/>
              <a:t>akt notarialny -dokument urzędowy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b="1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 smtClean="0"/>
              <a:t>Akt </a:t>
            </a:r>
            <a:r>
              <a:rPr lang="pl-PL" b="1" dirty="0"/>
              <a:t>notarialny jest jedną z podstaw wpisu </a:t>
            </a:r>
            <a:endParaRPr lang="pl-PL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 smtClean="0"/>
              <a:t>w </a:t>
            </a:r>
            <a:r>
              <a:rPr lang="pl-PL" b="1" dirty="0"/>
              <a:t>księdze wieczystej , </a:t>
            </a:r>
            <a:endParaRPr lang="pl-PL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 smtClean="0"/>
              <a:t>ma </a:t>
            </a:r>
            <a:r>
              <a:rPr lang="pl-PL" b="1" dirty="0"/>
              <a:t>charakter dokumentu </a:t>
            </a:r>
            <a:r>
              <a:rPr lang="pl-PL" b="1" dirty="0" smtClean="0"/>
              <a:t>urzędowego. </a:t>
            </a:r>
            <a:endParaRPr lang="pl-PL" b="1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/>
              <a:t>Niezbędność formy </a:t>
            </a:r>
            <a:r>
              <a:rPr lang="pl-PL" b="1" dirty="0" smtClean="0"/>
              <a:t>notarialnej</a:t>
            </a:r>
            <a:br>
              <a:rPr lang="pl-PL" b="1" dirty="0" smtClean="0"/>
            </a:br>
            <a:r>
              <a:rPr lang="pl-PL" b="1" dirty="0" smtClean="0"/>
              <a:t>(ad solemnitatem)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Niektóre czynności prawne bez </a:t>
            </a:r>
            <a:r>
              <a:rPr lang="pl-PL" dirty="0"/>
              <a:t>zachowania </a:t>
            </a:r>
            <a:r>
              <a:rPr lang="pl-PL" dirty="0" smtClean="0"/>
              <a:t>formy </a:t>
            </a:r>
            <a:r>
              <a:rPr lang="pl-PL" dirty="0"/>
              <a:t>szczególnej </a:t>
            </a:r>
            <a:r>
              <a:rPr lang="pl-PL" dirty="0" smtClean="0"/>
              <a:t>jakim jest forma aktu notarialnego są nieważne </a:t>
            </a:r>
            <a:r>
              <a:rPr lang="pl-PL" dirty="0"/>
              <a:t>(</a:t>
            </a:r>
            <a:r>
              <a:rPr lang="pl-PL" b="1" dirty="0"/>
              <a:t>art. 73 § 2 </a:t>
            </a:r>
            <a:r>
              <a:rPr lang="pl-PL" b="1" dirty="0" err="1" smtClean="0"/>
              <a:t>kc</a:t>
            </a:r>
            <a:r>
              <a:rPr lang="pl-PL" dirty="0" smtClean="0"/>
              <a:t>).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/>
              <a:t/>
            </a:r>
            <a:br>
              <a:rPr lang="pl-PL" dirty="0" smtClean="0"/>
            </a:br>
            <a:r>
              <a:rPr lang="pl-PL" b="1" dirty="0" smtClean="0"/>
              <a:t>Kodeks cywilny  </a:t>
            </a:r>
            <a:r>
              <a:rPr lang="pl-PL" dirty="0" smtClean="0"/>
              <a:t>(per exemplum)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b="1" dirty="0"/>
              <a:t>art.158 </a:t>
            </a:r>
            <a:r>
              <a:rPr lang="pl-PL" b="1" dirty="0" err="1" smtClean="0"/>
              <a:t>kc</a:t>
            </a:r>
            <a:r>
              <a:rPr lang="pl-PL" dirty="0" smtClean="0"/>
              <a:t> </a:t>
            </a:r>
            <a:r>
              <a:rPr lang="pl-PL" dirty="0"/>
              <a:t>forma niezbędna przy przeniesieniu własności</a:t>
            </a:r>
            <a:endParaRPr lang="pl-PL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b="1" dirty="0" smtClean="0"/>
              <a:t>art</a:t>
            </a:r>
            <a:r>
              <a:rPr lang="pl-PL" b="1" dirty="0"/>
              <a:t>. 245 § 2 </a:t>
            </a:r>
            <a:r>
              <a:rPr lang="pl-PL" b="1" dirty="0" err="1"/>
              <a:t>kc</a:t>
            </a:r>
            <a:r>
              <a:rPr lang="pl-PL" b="1" dirty="0"/>
              <a:t> </a:t>
            </a:r>
            <a:r>
              <a:rPr lang="pl-PL" dirty="0" smtClean="0"/>
              <a:t>dla </a:t>
            </a:r>
            <a:r>
              <a:rPr lang="pl-PL" dirty="0"/>
              <a:t>oświadczenia właściciela przy ustanawianiu ograniczonego prawa </a:t>
            </a:r>
            <a:r>
              <a:rPr lang="pl-PL" dirty="0" smtClean="0"/>
              <a:t>rzeczowego (np. ustanowienie hipoteki, przepis szczególny art. 95 Prawa bankowego)</a:t>
            </a:r>
            <a:endParaRPr lang="pl-PL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b="1" dirty="0"/>
              <a:t>art. </a:t>
            </a:r>
            <a:r>
              <a:rPr lang="pl-PL" b="1" dirty="0" smtClean="0"/>
              <a:t>981</a:t>
            </a:r>
            <a:r>
              <a:rPr lang="pl-PL" b="1" baseline="30000" dirty="0" smtClean="0"/>
              <a:t>1</a:t>
            </a:r>
            <a:r>
              <a:rPr lang="pl-PL" b="1" dirty="0" smtClean="0"/>
              <a:t> </a:t>
            </a:r>
            <a:r>
              <a:rPr lang="pl-PL" b="1" dirty="0"/>
              <a:t>§ </a:t>
            </a:r>
            <a:r>
              <a:rPr lang="pl-PL" b="1" dirty="0" smtClean="0"/>
              <a:t>1 </a:t>
            </a:r>
            <a:r>
              <a:rPr lang="pl-PL" b="1" dirty="0" err="1" smtClean="0"/>
              <a:t>kc</a:t>
            </a:r>
            <a:r>
              <a:rPr lang="pl-PL" b="1" dirty="0" smtClean="0"/>
              <a:t> </a:t>
            </a:r>
            <a:r>
              <a:rPr lang="pl-PL" dirty="0"/>
              <a:t>testament zawierający zapis windykacyjny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l-PL" b="1" dirty="0"/>
              <a:t>art. 1048 </a:t>
            </a:r>
            <a:r>
              <a:rPr lang="pl-PL" b="1" dirty="0" err="1"/>
              <a:t>kc</a:t>
            </a:r>
            <a:r>
              <a:rPr lang="pl-PL" b="1" dirty="0"/>
              <a:t> </a:t>
            </a:r>
            <a:r>
              <a:rPr lang="pl-PL" dirty="0" smtClean="0"/>
              <a:t>umowa </a:t>
            </a:r>
            <a:r>
              <a:rPr lang="pl-PL" dirty="0"/>
              <a:t>z przyszłym spadkodawcą w zakresie </a:t>
            </a:r>
            <a:r>
              <a:rPr lang="pl-PL" dirty="0" smtClean="0"/>
              <a:t>zrzeczenia </a:t>
            </a:r>
            <a:r>
              <a:rPr lang="pl-PL" dirty="0"/>
              <a:t>się dziedziczenia po nim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 smtClean="0"/>
              <a:t>Kodeks spółek handlowych </a:t>
            </a:r>
            <a:r>
              <a:rPr lang="pl-PL" dirty="0" smtClean="0"/>
              <a:t>(per ex.)</a:t>
            </a:r>
            <a:endParaRPr lang="pl-PL" dirty="0"/>
          </a:p>
        </p:txBody>
      </p:sp>
      <p:sp>
        <p:nvSpPr>
          <p:cNvPr id="19458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smtClean="0"/>
              <a:t>art.106 ksh </a:t>
            </a:r>
            <a:r>
              <a:rPr lang="pl-PL" smtClean="0"/>
              <a:t>umowa spółki komandytowej</a:t>
            </a:r>
          </a:p>
          <a:p>
            <a:r>
              <a:rPr lang="pl-PL" b="1" smtClean="0"/>
              <a:t>art.131 ksh </a:t>
            </a:r>
            <a:r>
              <a:rPr lang="pl-PL" smtClean="0"/>
              <a:t>statut spółki komandytowo-akcyjnej</a:t>
            </a:r>
          </a:p>
          <a:p>
            <a:r>
              <a:rPr lang="pl-PL" b="1" smtClean="0"/>
              <a:t>art.157 § 2 ksh </a:t>
            </a:r>
            <a:r>
              <a:rPr lang="pl-PL" smtClean="0"/>
              <a:t>umowa spółki z o.o.</a:t>
            </a:r>
          </a:p>
          <a:p>
            <a:r>
              <a:rPr lang="pl-PL" b="1" smtClean="0"/>
              <a:t>art.301 § 2 ksh </a:t>
            </a:r>
            <a:r>
              <a:rPr lang="pl-PL" smtClean="0"/>
              <a:t>statut spółki akcyjnej  </a:t>
            </a:r>
          </a:p>
          <a:p>
            <a:r>
              <a:rPr lang="pl-PL" b="1" smtClean="0"/>
              <a:t>art. 584</a:t>
            </a:r>
            <a:r>
              <a:rPr lang="pl-PL" b="1" baseline="30000" smtClean="0"/>
              <a:t>6</a:t>
            </a:r>
            <a:r>
              <a:rPr lang="pl-PL" b="1" smtClean="0"/>
              <a:t> ksh </a:t>
            </a:r>
            <a:r>
              <a:rPr lang="pl-PL" smtClean="0"/>
              <a:t>Plan przekształcenia przedsiębiorcy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smtClean="0"/>
              <a:t>Inne czynności wymagające formy aktu notarialnego  (per. ex.)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art.7 ustawy o własności lokali -Umowa o ustanowienie odrębnej własności lokalu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/>
              <a:t>art. 777 § 1 pkt 4-5 </a:t>
            </a:r>
            <a:r>
              <a:rPr lang="pl-PL" dirty="0" err="1" smtClean="0"/>
              <a:t>kpc</a:t>
            </a:r>
            <a:r>
              <a:rPr lang="pl-PL" dirty="0" smtClean="0"/>
              <a:t> -Oświadczenie dłużnika o poddaniu się egzekucji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 smtClean="0"/>
              <a:t>Poświadczenie własnoręczności podpisu 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 smtClean="0"/>
              <a:t>art.96 pkt 1 w zw. z art. 97 ustawy Prawo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 smtClean="0"/>
              <a:t>o notariacie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Dokument z poświadczonym podpisem pozostaje dokumentem prywatnym-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 smtClean="0"/>
              <a:t>charakter urzędowy </a:t>
            </a:r>
            <a:r>
              <a:rPr lang="pl-PL" dirty="0" smtClean="0"/>
              <a:t>zostaje nadany </a:t>
            </a:r>
            <a:r>
              <a:rPr lang="pl-PL" b="1" dirty="0" smtClean="0"/>
              <a:t>jedynie podpisowi na dokumencie</a:t>
            </a:r>
            <a:r>
              <a:rPr lang="pl-PL" dirty="0" smtClean="0"/>
              <a:t>.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Dokumentowi przysługuje </a:t>
            </a:r>
            <a:r>
              <a:rPr lang="pl-PL" b="1" dirty="0" smtClean="0"/>
              <a:t>domniemanie autentyczności</a:t>
            </a:r>
            <a:r>
              <a:rPr lang="pl-PL" dirty="0" smtClean="0"/>
              <a:t>, ale nie korzysta z domniemania wiarygodności.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 smtClean="0"/>
              <a:t>badanie </a:t>
            </a:r>
            <a:r>
              <a:rPr lang="pl-PL" b="1" dirty="0"/>
              <a:t>przez Notariusza zgodności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z </a:t>
            </a:r>
            <a:r>
              <a:rPr lang="pl-PL" b="1" dirty="0"/>
              <a:t>prawem treści dokumentu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u="sng" dirty="0" smtClean="0"/>
              <a:t>uchwała Sądu Najwyższego </a:t>
            </a:r>
            <a:r>
              <a:rPr lang="pl-PL" b="1" u="sng" dirty="0"/>
              <a:t>z </a:t>
            </a:r>
            <a:r>
              <a:rPr lang="pl-PL" b="1" u="sng" dirty="0" smtClean="0"/>
              <a:t>19 listopada 2010 </a:t>
            </a:r>
            <a:r>
              <a:rPr lang="pl-PL" b="1" u="sng" dirty="0"/>
              <a:t>sygn. III CZP </a:t>
            </a:r>
            <a:r>
              <a:rPr lang="pl-PL" b="1" u="sng" dirty="0" smtClean="0"/>
              <a:t>82/10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 smtClean="0"/>
              <a:t>1. Przy </a:t>
            </a:r>
            <a:r>
              <a:rPr lang="pl-PL" b="1" dirty="0"/>
              <a:t>dokonywaniu czynności poświadczenia własnoręczności podpisu na dokumencie </a:t>
            </a:r>
            <a:r>
              <a:rPr lang="pl-PL" b="1" dirty="0" smtClean="0"/>
              <a:t>Notariusz </a:t>
            </a:r>
            <a:r>
              <a:rPr lang="pl-PL" b="1" dirty="0"/>
              <a:t>nie ma obowiązku badania zgodności z prawem treści tego dokumentu. </a:t>
            </a:r>
            <a:endParaRPr lang="pl-PL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u="sng" smtClean="0"/>
              <a:t>uchwała Sądu Najwyższego z 19 listopada 2010 sygn. III CZP 82/10</a:t>
            </a:r>
            <a:br>
              <a:rPr lang="pl-PL" sz="2800" b="1" u="sng" smtClean="0"/>
            </a:br>
            <a:endParaRPr lang="pl-PL" sz="2800" smtClean="0"/>
          </a:p>
        </p:txBody>
      </p:sp>
      <p:sp>
        <p:nvSpPr>
          <p:cNvPr id="23554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pl-PL" b="1" smtClean="0"/>
          </a:p>
          <a:p>
            <a:pPr marL="0" indent="0">
              <a:buFont typeface="Arial" charset="0"/>
              <a:buNone/>
            </a:pPr>
            <a:r>
              <a:rPr lang="pl-PL" b="1" smtClean="0"/>
              <a:t>2. Notariusz nie ma nadto obowiązku zapoznawania się z treścią dokumentu. </a:t>
            </a:r>
          </a:p>
          <a:p>
            <a:pPr marL="0" indent="0">
              <a:buFont typeface="Arial" charset="0"/>
              <a:buNone/>
            </a:pPr>
            <a:endParaRPr lang="pl-PL" b="1" smtClean="0"/>
          </a:p>
          <a:p>
            <a:pPr marL="0" indent="0">
              <a:buFont typeface="Arial" charset="0"/>
              <a:buNone/>
            </a:pPr>
            <a:r>
              <a:rPr lang="pl-PL" b="1" smtClean="0"/>
              <a:t>3. Może poświadczyć podpis na dokumencie sporządzonym w języku obcym.</a:t>
            </a:r>
          </a:p>
          <a:p>
            <a:pPr marL="0" indent="0">
              <a:buFont typeface="Arial" charset="0"/>
              <a:buNone/>
            </a:pPr>
            <a:endParaRPr lang="pl-PL" smtClean="0"/>
          </a:p>
          <a:p>
            <a:pPr marL="0" indent="0">
              <a:buFont typeface="Arial" charset="0"/>
              <a:buNone/>
            </a:pPr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 smtClean="0"/>
              <a:t>poświadczenie </a:t>
            </a:r>
            <a:r>
              <a:rPr lang="pl-PL" b="1" dirty="0"/>
              <a:t>podpisu a data pewna</a:t>
            </a:r>
          </a:p>
        </p:txBody>
      </p:sp>
      <p:sp>
        <p:nvSpPr>
          <p:cNvPr id="24578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pl-PL" b="1" smtClean="0"/>
          </a:p>
          <a:p>
            <a:pPr marL="0" indent="0">
              <a:buFont typeface="Arial" charset="0"/>
              <a:buNone/>
            </a:pPr>
            <a:r>
              <a:rPr lang="pl-PL" b="1" smtClean="0"/>
              <a:t>Z chwilą dokonania poświadczenia podpisu dokument uzyskuje datę pewną </a:t>
            </a:r>
          </a:p>
          <a:p>
            <a:pPr marL="0" indent="0">
              <a:buFont typeface="Arial" charset="0"/>
              <a:buNone/>
            </a:pPr>
            <a:r>
              <a:rPr lang="pl-PL" smtClean="0"/>
              <a:t>(tzn., istniał w chwili dokonania poświadczenia).</a:t>
            </a:r>
          </a:p>
          <a:p>
            <a:pPr marL="0" indent="0">
              <a:buFont typeface="Arial" charset="0"/>
              <a:buNone/>
            </a:pPr>
            <a:r>
              <a:rPr lang="pl-PL" smtClean="0"/>
              <a:t>Klauzula poświadczeniowa stwierdza na okazanym dokumencie datę, na żądanie stron również godzinę i minutę poświadczenia.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ytuł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143000"/>
          </a:xfrm>
        </p:spPr>
        <p:txBody>
          <a:bodyPr/>
          <a:lstStyle/>
          <a:p>
            <a:r>
              <a:rPr lang="pl-PL" sz="3600" b="1" smtClean="0"/>
              <a:t>poświadczenie własnoręczności podpisu </a:t>
            </a:r>
            <a:br>
              <a:rPr lang="pl-PL" sz="3600" b="1" smtClean="0"/>
            </a:br>
            <a:r>
              <a:rPr lang="pl-PL" sz="3600" b="1" smtClean="0"/>
              <a:t>a uznanie podpisu za własnoręczny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Notariusz poświadcza własnoręczność podpisu złożonego w jego obecności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lub też </a:t>
            </a:r>
            <a:endParaRPr lang="pl-PL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można w obecności Notariusza uznać podpis za własnoręczny, </a:t>
            </a:r>
            <a:r>
              <a:rPr lang="pl-PL" b="1" dirty="0" smtClean="0"/>
              <a:t>na dokumencie już podpisanym (uznanie podpisu za własnoręczny).</a:t>
            </a:r>
            <a:endParaRPr lang="pl-PL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/>
              <a:t>art. 31 ustawy o księgach wieczystych</a:t>
            </a:r>
            <a:br>
              <a:rPr lang="pl-PL" b="1" dirty="0"/>
            </a:br>
            <a:r>
              <a:rPr lang="pl-PL" b="1" dirty="0"/>
              <a:t> i hipotece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Wpis </a:t>
            </a:r>
            <a:r>
              <a:rPr lang="pl-PL" dirty="0"/>
              <a:t>może być dokonany na podstawie dokumentu z podpisem notarialnie poświadczonym, jeżeli przepisy szczególne nie przewidują innej formy </a:t>
            </a:r>
            <a:r>
              <a:rPr lang="pl-PL" dirty="0" smtClean="0"/>
              <a:t>dokumentu</a:t>
            </a:r>
            <a:r>
              <a:rPr lang="pl-PL" dirty="0"/>
              <a:t>.</a:t>
            </a:r>
            <a:endParaRPr lang="pl-PL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Dokument z podpisem notarialnie poświadczonym -</a:t>
            </a:r>
            <a:r>
              <a:rPr lang="pl-PL" b="1" dirty="0" smtClean="0"/>
              <a:t>minimum </a:t>
            </a:r>
            <a:r>
              <a:rPr lang="pl-PL" b="1" dirty="0"/>
              <a:t>wymagań formalnych obowiązujących w postępowaniu </a:t>
            </a:r>
            <a:r>
              <a:rPr lang="pl-PL" b="1" dirty="0" smtClean="0"/>
              <a:t>wieczystoksięgowym</a:t>
            </a:r>
            <a:r>
              <a:rPr lang="pl-PL" dirty="0" smtClean="0"/>
              <a:t> 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100" b="1" dirty="0" smtClean="0"/>
              <a:t>dokumenty </a:t>
            </a:r>
            <a:r>
              <a:rPr lang="pl-PL" sz="3100" b="1" dirty="0"/>
              <a:t>stanowiące podstawę wpisu w księdze wymagające poświadczenia podpisu przez </a:t>
            </a:r>
            <a:r>
              <a:rPr lang="pl-PL" sz="3100" b="1" dirty="0" smtClean="0"/>
              <a:t>Notariusza</a:t>
            </a:r>
            <a:br>
              <a:rPr lang="pl-PL" sz="3100" b="1" dirty="0" smtClean="0"/>
            </a:br>
            <a:r>
              <a:rPr lang="pl-PL" sz="3100" dirty="0" smtClean="0"/>
              <a:t>(w zakresie wpisu hipoteki per ex.)</a:t>
            </a:r>
            <a:endParaRPr lang="pl-PL" sz="31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 smtClean="0"/>
              <a:t>wpis </a:t>
            </a:r>
            <a:r>
              <a:rPr lang="pl-PL" b="1" dirty="0"/>
              <a:t>roszczenia o przeniesienie hipoteki na miejsce opróżnione</a:t>
            </a:r>
            <a:r>
              <a:rPr lang="pl-PL" dirty="0"/>
              <a:t> -Oświadczenie właściciela nieruchomości, w którym zobowiązuje się on wobec wierzyciela hipotecznego do przeniesienie jego hipoteki na miejsce opróżnione przez inną </a:t>
            </a:r>
            <a:r>
              <a:rPr lang="pl-PL" dirty="0" smtClean="0"/>
              <a:t>hipotekę </a:t>
            </a:r>
            <a:r>
              <a:rPr lang="pl-PL" dirty="0"/>
              <a:t>(art. 101</a:t>
            </a:r>
            <a:r>
              <a:rPr lang="pl-PL" baseline="30000" dirty="0"/>
              <a:t>9</a:t>
            </a:r>
            <a:r>
              <a:rPr lang="pl-PL" dirty="0"/>
              <a:t> ustawy o księgach wieczystych i hipotece</a:t>
            </a:r>
            <a:r>
              <a:rPr lang="pl-PL" dirty="0" smtClean="0"/>
              <a:t>) </a:t>
            </a:r>
            <a:endParaRPr lang="pl-PL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 smtClean="0"/>
              <a:t>rozporządzanie </a:t>
            </a:r>
            <a:r>
              <a:rPr lang="pl-PL" b="1" dirty="0"/>
              <a:t>opróżnionym miejscem hipotecznym </a:t>
            </a:r>
            <a:r>
              <a:rPr lang="pl-PL" dirty="0"/>
              <a:t>-zgoda właściciela na wykreślenie hipoteki oraz oświadczenie dotyczące ujawnienia w księdze uprawnienia do rozporządzania opróżnionym miejscem hipotecznym (art. 101</a:t>
            </a:r>
            <a:r>
              <a:rPr lang="pl-PL" baseline="30000" dirty="0"/>
              <a:t>4</a:t>
            </a:r>
            <a:r>
              <a:rPr lang="pl-PL" dirty="0"/>
              <a:t> ust.2 ustawy o księgach wieczystych i hipotece)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/>
              <a:t>Inne dokumenty wymagające poświadczenia podpisu (per ex.)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 smtClean="0"/>
              <a:t>wykreślenie wspólnika spółki cywilnej z działu drugiego księgi </a:t>
            </a:r>
            <a:r>
              <a:rPr lang="pl-PL" dirty="0" smtClean="0"/>
              <a:t>-oświadczenie </a:t>
            </a:r>
            <a:r>
              <a:rPr lang="pl-PL" dirty="0"/>
              <a:t>wspólnika o wypowiedzeniu udziału w spółce cywilnej (uchwała SN </a:t>
            </a:r>
            <a:r>
              <a:rPr lang="pl-PL" dirty="0" smtClean="0"/>
              <a:t>z </a:t>
            </a:r>
            <a:r>
              <a:rPr lang="pl-PL" dirty="0"/>
              <a:t>10.06.2011 III CZP 135/2010), </a:t>
            </a:r>
            <a:endParaRPr lang="pl-PL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 smtClean="0"/>
              <a:t>wykreślenie roszczenia z działu trzeciego księgi -</a:t>
            </a:r>
            <a:r>
              <a:rPr lang="pl-PL" dirty="0" smtClean="0"/>
              <a:t>zgoda uprawnionego </a:t>
            </a:r>
            <a:r>
              <a:rPr lang="pl-PL" dirty="0"/>
              <a:t>na wykreślenie roszczenia wynikającego z umowy </a:t>
            </a:r>
            <a:r>
              <a:rPr lang="pl-PL" dirty="0" smtClean="0"/>
              <a:t>deweloperskiej/przedwstępnej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/>
              <a:t>zrzeczenie się ograniczonego prawa </a:t>
            </a:r>
            <a:r>
              <a:rPr lang="pl-PL" b="1" dirty="0" smtClean="0"/>
              <a:t>rzeczowego</a:t>
            </a:r>
            <a:endParaRPr lang="pl-PL" dirty="0"/>
          </a:p>
        </p:txBody>
      </p:sp>
      <p:sp>
        <p:nvSpPr>
          <p:cNvPr id="30722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pl-PL" smtClean="0"/>
          </a:p>
          <a:p>
            <a:pPr marL="0" indent="0">
              <a:buFont typeface="Arial" charset="0"/>
              <a:buNone/>
            </a:pPr>
            <a:r>
              <a:rPr lang="pl-PL" smtClean="0"/>
              <a:t>Zrzeczenie się ograniczonego prawa rzeczowego powoduje jego wygaśnięcie,  ujawnione w księdze wieczystej wymaga wykreślenia –podstawa wpisu oświadczenie uprawnionego z podpisem notarialnie poświadczonym (</a:t>
            </a:r>
            <a:r>
              <a:rPr lang="pl-PL" b="1" smtClean="0"/>
              <a:t>art. 246 § 1 i 2 kc) </a:t>
            </a:r>
          </a:p>
          <a:p>
            <a:pPr marL="0" indent="0">
              <a:buFont typeface="Arial" charset="0"/>
              <a:buNone/>
            </a:pPr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 smtClean="0"/>
              <a:t>zmiana </a:t>
            </a:r>
            <a:r>
              <a:rPr lang="pl-PL" b="1" dirty="0"/>
              <a:t>treści </a:t>
            </a:r>
            <a:r>
              <a:rPr lang="pl-PL" b="1" dirty="0" smtClean="0"/>
              <a:t>ograniczonego prawa rzeczowego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Do </a:t>
            </a:r>
            <a:r>
              <a:rPr lang="pl-PL" dirty="0"/>
              <a:t>zmiany treści ograniczonego prawa rzeczowego potrzebna jest umowa między uprawnionym a właścicielem rzeczy obciążonej, a jeżeli prawo było ujawnione w księdze wieczystej - wpis do tej </a:t>
            </a:r>
            <a:r>
              <a:rPr lang="pl-PL" dirty="0" smtClean="0"/>
              <a:t>księgi, </a:t>
            </a:r>
            <a:r>
              <a:rPr lang="pl-PL" dirty="0"/>
              <a:t>podstawa wpisu </a:t>
            </a:r>
            <a:r>
              <a:rPr lang="pl-PL" dirty="0" smtClean="0"/>
              <a:t>dokument z </a:t>
            </a:r>
            <a:r>
              <a:rPr lang="pl-PL" dirty="0"/>
              <a:t>podpisem notarialnie </a:t>
            </a:r>
            <a:r>
              <a:rPr lang="pl-PL" dirty="0" smtClean="0"/>
              <a:t>poświadczonym (</a:t>
            </a:r>
            <a:r>
              <a:rPr lang="pl-PL" b="1" dirty="0"/>
              <a:t>art. 248 § 1 </a:t>
            </a:r>
            <a:r>
              <a:rPr lang="pl-PL" b="1" dirty="0" err="1" smtClean="0"/>
              <a:t>kc</a:t>
            </a:r>
            <a:r>
              <a:rPr lang="pl-PL" b="1" dirty="0" smtClean="0"/>
              <a:t>)</a:t>
            </a:r>
            <a:endParaRPr lang="pl-PL" b="1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smtClean="0"/>
              <a:t>wzór podpisu</a:t>
            </a:r>
          </a:p>
        </p:txBody>
      </p:sp>
      <p:sp>
        <p:nvSpPr>
          <p:cNvPr id="32770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pl-PL" b="1" smtClean="0"/>
              <a:t>art. 19a ust. 1 ustawy z dnia 20 sierpnia 1997 roku o  Krajowym Rejestrze Sądowym </a:t>
            </a:r>
          </a:p>
          <a:p>
            <a:pPr marL="0" indent="0">
              <a:buFont typeface="Arial" charset="0"/>
              <a:buNone/>
            </a:pPr>
            <a:r>
              <a:rPr lang="pl-PL" smtClean="0"/>
              <a:t>Do wniosku o wpis podmiotu podlegającego obowiązkowi wpisu do Rejestru dołącza się uwierzytelnione notarialnie albo złożone przed sędzią lub upoważnionym pracownikiem sądu </a:t>
            </a:r>
            <a:r>
              <a:rPr lang="pl-PL" b="1" smtClean="0"/>
              <a:t>wzory podpisów </a:t>
            </a:r>
            <a:r>
              <a:rPr lang="pl-PL" smtClean="0"/>
              <a:t>osób upoważnionych do reprezentowania tego podmiotu lub prokurenta.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smtClean="0"/>
              <a:t>wzór podpisu </a:t>
            </a:r>
          </a:p>
        </p:txBody>
      </p:sp>
      <p:sp>
        <p:nvSpPr>
          <p:cNvPr id="33794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Font typeface="Arial" charset="0"/>
              <a:buNone/>
            </a:pPr>
            <a:endParaRPr lang="pl-PL" smtClean="0"/>
          </a:p>
          <a:p>
            <a:pPr marL="0" indent="0" algn="just">
              <a:buFont typeface="Arial" charset="0"/>
              <a:buNone/>
            </a:pPr>
            <a:endParaRPr lang="pl-PL" smtClean="0"/>
          </a:p>
          <a:p>
            <a:pPr marL="0" indent="0" algn="just">
              <a:buFont typeface="Arial" charset="0"/>
              <a:buNone/>
            </a:pPr>
            <a:r>
              <a:rPr lang="pl-PL" smtClean="0"/>
              <a:t>Przy dokonaniu tej czynności Notariusz poświadcza jedynie wzór podpisu, </a:t>
            </a:r>
            <a:r>
              <a:rPr lang="pl-PL" b="1" smtClean="0"/>
              <a:t>nie poświadcza, czy osoba składająca podpis jest upoważniona do reprezentacji danego podmiotu.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smtClean="0"/>
              <a:t>badanie umocowań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/>
              <a:t>badanie przez Notariusza </a:t>
            </a:r>
            <a:r>
              <a:rPr lang="pl-PL" b="1" dirty="0"/>
              <a:t>uprawnienia osób do reprezentacji podmiotu w imieniu którego </a:t>
            </a:r>
            <a:r>
              <a:rPr lang="pl-PL" b="1" dirty="0" smtClean="0"/>
              <a:t>osoba składa podpis</a:t>
            </a:r>
            <a:r>
              <a:rPr lang="pl-PL" dirty="0" smtClean="0"/>
              <a:t> -obowiązkowo jeśli składająca podpis osoba oświadcza, że działa w cudzym imieniu np. w imieniu spółki jako członek zarządu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/>
              <a:t>w </a:t>
            </a:r>
            <a:r>
              <a:rPr lang="pl-PL" dirty="0"/>
              <a:t>klauzuli </a:t>
            </a:r>
            <a:r>
              <a:rPr lang="pl-PL" dirty="0" err="1" smtClean="0"/>
              <a:t>poświadczeniowej</a:t>
            </a:r>
            <a:r>
              <a:rPr lang="pl-PL" dirty="0" smtClean="0"/>
              <a:t> wskazuje się zarówno dane osoby składającej  podpis, jak też informacje z rejestru np. Rejestru Przedsiębiorców KRS, potwierdzające umocowanie </a:t>
            </a:r>
            <a:endParaRPr lang="pl-PL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b="1" dirty="0" smtClean="0"/>
              <a:t>taksa </a:t>
            </a:r>
            <a:r>
              <a:rPr lang="pl-PL" b="1" dirty="0"/>
              <a:t>notarialna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800" b="1" dirty="0" smtClean="0"/>
              <a:t>Rozporządzenie Ministra Sprawiedliwości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800" b="1" dirty="0" smtClean="0"/>
              <a:t>z </a:t>
            </a:r>
            <a:r>
              <a:rPr lang="pl-PL" sz="2800" b="1" dirty="0"/>
              <a:t>dnia 28 czerwca 2004 </a:t>
            </a:r>
            <a:r>
              <a:rPr lang="pl-PL" sz="2800" b="1" dirty="0" smtClean="0"/>
              <a:t>r. w </a:t>
            </a:r>
            <a:r>
              <a:rPr lang="pl-PL" sz="2800" b="1" dirty="0"/>
              <a:t>sprawie maksymalnych stawek taksy </a:t>
            </a:r>
            <a:r>
              <a:rPr lang="pl-PL" sz="2800" b="1" dirty="0" smtClean="0"/>
              <a:t>notarialnej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400" b="1" dirty="0"/>
              <a:t>§ 13. </a:t>
            </a:r>
            <a:r>
              <a:rPr lang="pl-PL" sz="2400" dirty="0"/>
              <a:t>Maksymalna stawka wynosi: </a:t>
            </a:r>
            <a:br>
              <a:rPr lang="pl-PL" sz="2400" dirty="0"/>
            </a:br>
            <a:r>
              <a:rPr lang="pl-PL" sz="2400" dirty="0"/>
              <a:t>1) za poświadczenie własnoręczności podpisu albo odcisku palca osoby niepiśmiennej lub niemogącej pisać: </a:t>
            </a:r>
            <a:endParaRPr lang="pl-PL" sz="24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400" dirty="0" smtClean="0"/>
              <a:t>a) </a:t>
            </a:r>
            <a:r>
              <a:rPr lang="pl-PL" sz="2400" b="1" dirty="0"/>
              <a:t>na dokumentach, jeżeli przedmiot jest oznaczony sumą pieniężną - 1/10 maksymalnej stawki</a:t>
            </a:r>
            <a:r>
              <a:rPr lang="pl-PL" sz="2400" dirty="0"/>
              <a:t>, jaka należałaby się, gdyby dokument sporządzono w formie aktu notarialnego, nie więcej jednak niż </a:t>
            </a:r>
            <a:r>
              <a:rPr lang="pl-PL" sz="2400" b="1" dirty="0"/>
              <a:t>300 zł</a:t>
            </a:r>
            <a:r>
              <a:rPr lang="pl-PL" sz="2400" dirty="0"/>
              <a:t>,</a:t>
            </a:r>
            <a:br>
              <a:rPr lang="pl-PL" sz="2400" dirty="0"/>
            </a:br>
            <a:r>
              <a:rPr lang="pl-PL" sz="2400" dirty="0" smtClean="0"/>
              <a:t>b</a:t>
            </a:r>
            <a:r>
              <a:rPr lang="pl-PL" sz="2400" dirty="0"/>
              <a:t>) na pełnomocnictwach i innych dokumentach - </a:t>
            </a:r>
            <a:r>
              <a:rPr lang="pl-PL" sz="2400" b="1" dirty="0"/>
              <a:t>20 zł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sz="2400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875</Words>
  <Application>Microsoft Office PowerPoint</Application>
  <PresentationFormat>Pokaz na ekranie (4:3)</PresentationFormat>
  <Paragraphs>98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Szablon projektu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6" baseType="lpstr">
      <vt:lpstr>Calibri</vt:lpstr>
      <vt:lpstr>Arial</vt:lpstr>
      <vt:lpstr>Motyw pakietu Office</vt:lpstr>
      <vt:lpstr>Notarialne poświadczenie podpisu</vt:lpstr>
      <vt:lpstr>Dokument w formie aktu notarialnego  a dokument  z notarialnie poświadczonym podpisem </vt:lpstr>
      <vt:lpstr>forma aktu notarialnego (forma notarialna) art. 91 ustawy Prawo o notariacie  </vt:lpstr>
      <vt:lpstr>akt notarialny -dokument urzędowy</vt:lpstr>
      <vt:lpstr>Niezbędność formy notarialnej (ad solemnitatem)</vt:lpstr>
      <vt:lpstr> Kodeks cywilny  (per exemplum)</vt:lpstr>
      <vt:lpstr>Kodeks spółek handlowych (per ex.)</vt:lpstr>
      <vt:lpstr>Inne czynności wymagające formy aktu notarialnego  (per. ex.)</vt:lpstr>
      <vt:lpstr>Poświadczenie własnoręczności podpisu </vt:lpstr>
      <vt:lpstr>badanie przez Notariusza zgodności  z prawem treści dokumentu</vt:lpstr>
      <vt:lpstr>uchwała Sądu Najwyższego z 19 listopada 2010 sygn. III CZP 82/10 </vt:lpstr>
      <vt:lpstr>poświadczenie podpisu a data pewna</vt:lpstr>
      <vt:lpstr>poświadczenie własnoręczności podpisu  a uznanie podpisu za własnoręczny</vt:lpstr>
      <vt:lpstr>art. 31 ustawy o księgach wieczystych  i hipotece</vt:lpstr>
      <vt:lpstr>dokumenty stanowiące podstawę wpisu w księdze wymagające poświadczenia podpisu przez Notariusza (w zakresie wpisu hipoteki per ex.)</vt:lpstr>
      <vt:lpstr>Slajd 16</vt:lpstr>
      <vt:lpstr>Inne dokumenty wymagające poświadczenia podpisu (per ex.)</vt:lpstr>
      <vt:lpstr>zrzeczenie się ograniczonego prawa rzeczowego</vt:lpstr>
      <vt:lpstr>zmiana treści ograniczonego prawa rzeczowego</vt:lpstr>
      <vt:lpstr>wzór podpisu</vt:lpstr>
      <vt:lpstr>wzór podpisu </vt:lpstr>
      <vt:lpstr>badanie umocowań</vt:lpstr>
      <vt:lpstr>taksa notarialna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Notarialne poświadczenie podpisu</dc:title>
  <dc:creator>Agnieszka</dc:creator>
  <cp:lastModifiedBy>kklukowski</cp:lastModifiedBy>
  <cp:revision>36</cp:revision>
  <dcterms:created xsi:type="dcterms:W3CDTF">2012-12-03T15:15:24Z</dcterms:created>
  <dcterms:modified xsi:type="dcterms:W3CDTF">2012-12-12T20:07:24Z</dcterms:modified>
</cp:coreProperties>
</file>